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6E0CF92-D27E-441C-8476-6096193E34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FB6E1B75-D3EB-4517-8A73-9830A43C6D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A8FAE40-861C-497F-9819-DD497BC6D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CB98-E7FC-4259-A173-0EE8F381F710}" type="datetimeFigureOut">
              <a:rPr lang="zh-TW" altLang="en-US" smtClean="0"/>
              <a:t>2024/11/12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9587628-F460-403A-9CCE-B7E53BE22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CB43E72-3EE3-44EC-9C78-161C0E271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FB9A-D625-4145-934E-B7212317E6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1756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F9A87EA-8B72-418A-8929-F8CDFDC75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FF64204-1BA5-49B9-A5C0-263CB0DDF6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515D4CD-24C3-4A87-9192-7056FC917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CB98-E7FC-4259-A173-0EE8F381F710}" type="datetimeFigureOut">
              <a:rPr lang="zh-TW" altLang="en-US" smtClean="0"/>
              <a:t>2024/11/12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CE978E4-E7D6-4BC7-882A-907923689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25181BA-3776-4532-9BF3-9BA610CE3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FB9A-D625-4145-934E-B7212317E6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3350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051A84A-44FD-4D5A-9292-7E1AAC65A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412B9C3-0A41-4AF9-B146-FB28BECCC1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E247E65-85EE-499A-8520-436A8188F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CB98-E7FC-4259-A173-0EE8F381F710}" type="datetimeFigureOut">
              <a:rPr lang="zh-TW" altLang="en-US" smtClean="0"/>
              <a:t>2024/11/12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CC98476-11AF-4700-8033-B2787C892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D6D2971-28EF-4C2F-8783-2740B1E26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FB9A-D625-4145-934E-B7212317E6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9208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7D5BA5E-3B11-4DEF-8C26-7C2B101B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DE7C23A-8578-4FDC-8B52-1467905F94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B5811E1-C3BA-45D4-B0C9-8EFBAD6C3B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0ED0E491-EEC0-45E3-A904-D53B9F91B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CB98-E7FC-4259-A173-0EE8F381F710}" type="datetimeFigureOut">
              <a:rPr lang="zh-TW" altLang="en-US" smtClean="0"/>
              <a:t>2024/11/12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954C5372-E983-48FA-A2C5-149713681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08C8807-3D93-444C-8048-9C4BCE0F6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FB9A-D625-4145-934E-B7212317E6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4021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EF8AA24-C03E-497B-B623-CE9EFCB28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F0934B1-92F4-4FFA-B0BB-A390A58492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2FF0503-9C5C-4C23-B260-DB4350F26D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ACE50382-26B3-4BF6-98B1-DD28247301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708FBB4E-2B2B-4AF6-830B-3529254248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3C840225-9FCA-41DB-A536-D161930F7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CB98-E7FC-4259-A173-0EE8F381F710}" type="datetimeFigureOut">
              <a:rPr lang="zh-TW" altLang="en-US" smtClean="0"/>
              <a:t>2024/11/12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9241AE37-DEB4-47B0-9C7F-9C7CFB230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E7D29A59-F173-44CB-919F-5B50319BE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FB9A-D625-4145-934E-B7212317E6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3452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D7AC2D7-90FA-4A13-B3FB-30FDCF6D4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A25A5702-48F3-49A9-8B2C-388217AB3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CB98-E7FC-4259-A173-0EE8F381F710}" type="datetimeFigureOut">
              <a:rPr lang="zh-TW" altLang="en-US" smtClean="0"/>
              <a:t>2024/11/12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24C5D15C-C989-4F89-B566-C8CD21EF1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54DF2614-D7E9-4058-A27C-35B7F5F58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FB9A-D625-4145-934E-B7212317E6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4019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D12D2010-0BC3-42ED-B29B-BAE7B147A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CB98-E7FC-4259-A173-0EE8F381F710}" type="datetimeFigureOut">
              <a:rPr lang="zh-TW" altLang="en-US" smtClean="0"/>
              <a:t>2024/11/12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3D15168B-CC84-41DF-8C93-E07A97578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A73B69F3-8112-42CC-9738-3AC4BF7FF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FB9A-D625-4145-934E-B7212317E6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5235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B31FE1F-1049-4589-A0A8-1043B3050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4629A89-208C-4D93-A17F-441BE8186A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0DA22BA-F797-41E1-95B6-2902378164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FD9DEB1C-A1DE-4C0D-B86D-867A05848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CB98-E7FC-4259-A173-0EE8F381F710}" type="datetimeFigureOut">
              <a:rPr lang="zh-TW" altLang="en-US" smtClean="0"/>
              <a:t>2024/11/12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0357522-BCA6-4BE3-B965-D6550B38F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261D3644-E671-43BC-9AA8-DF64502B2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FB9A-D625-4145-934E-B7212317E6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7012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871C248-4709-4B52-9003-C148384DC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2BBE1BBB-5E52-49A3-8C95-D0AA8E6A92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CC727415-7787-43F8-8E03-600974EE9A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6A1A3E11-B790-4CFD-8A48-297AAC343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CB98-E7FC-4259-A173-0EE8F381F710}" type="datetimeFigureOut">
              <a:rPr lang="zh-TW" altLang="en-US" smtClean="0"/>
              <a:t>2024/11/12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CB997BE-DE43-4642-9894-2C573581D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490E501-BFC2-461B-98AE-86CB95CC7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FB9A-D625-4145-934E-B7212317E6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0246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F45D689-CB5F-4BCF-AFC5-108F09B8E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79A2D3D8-6A20-4618-82BD-E887415447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416B1BD-1DE6-49F1-9D65-DDECF28C3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CB98-E7FC-4259-A173-0EE8F381F710}" type="datetimeFigureOut">
              <a:rPr lang="zh-TW" altLang="en-US" smtClean="0"/>
              <a:t>2024/11/12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7739C92-8EAA-4AC4-A059-5559F1214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1553A15-8EA2-4E0C-9814-C9C024BDC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FB9A-D625-4145-934E-B7212317E6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7596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6A9B993B-F3B8-4380-A232-E783C7562E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50A0E4F3-FB3A-4EC3-8886-BFC5E2F4E8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643BF98-0F16-4C74-B9CB-45A1D9815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CB98-E7FC-4259-A173-0EE8F381F710}" type="datetimeFigureOut">
              <a:rPr lang="zh-TW" altLang="en-US" smtClean="0"/>
              <a:t>2024/11/12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999E3D5-77CE-4C97-8D7D-7C670213D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676D82C-CD05-4E5C-B064-48B73B8B5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FB9A-D625-4145-934E-B7212317E6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5447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37962B57-599C-4B9B-A616-AEA5FA829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0425D71-6ACF-4D5D-A962-4ED4CF8B5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F90A94F-C74D-4D15-8AB7-D28E7B16EB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8CB98-E7FC-4259-A173-0EE8F381F710}" type="datetimeFigureOut">
              <a:rPr lang="zh-TW" altLang="en-US" smtClean="0"/>
              <a:t>2024/11/12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F2E9FD7-50C8-4937-9DFF-15B8EFAAEE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3B69EED-5A57-4B86-BFE3-84652900BF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8FB9A-D625-4145-934E-B7212317E6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5671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5.mp3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5.mp3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1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slideLayout" Target="../slideLayouts/slideLayout7.xml"/><Relationship Id="rId5" Type="http://schemas.microsoft.com/office/2007/relationships/media" Target="../media/media9.mp3"/><Relationship Id="rId10" Type="http://schemas.openxmlformats.org/officeDocument/2006/relationships/audio" Target="../media/media11.mp3"/><Relationship Id="rId4" Type="http://schemas.openxmlformats.org/officeDocument/2006/relationships/audio" Target="../media/media8.mp3"/><Relationship Id="rId9" Type="http://schemas.microsoft.com/office/2007/relationships/media" Target="../media/media11.mp3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13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audio" Target="../media/media14.mp3"/><Relationship Id="rId5" Type="http://schemas.microsoft.com/office/2007/relationships/media" Target="../media/media14.mp3"/><Relationship Id="rId4" Type="http://schemas.openxmlformats.org/officeDocument/2006/relationships/audio" Target="../media/media13.mp3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16.mp3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6.mp3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cshape1">
            <a:extLst>
              <a:ext uri="{FF2B5EF4-FFF2-40B4-BE49-F238E27FC236}">
                <a16:creationId xmlns:a16="http://schemas.microsoft.com/office/drawing/2014/main" id="{6D02330D-EE67-40D6-AE28-707B155CB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9712" y="411162"/>
            <a:ext cx="5995988" cy="644315"/>
          </a:xfrm>
          <a:prstGeom prst="rect">
            <a:avLst/>
          </a:prstGeom>
          <a:noFill/>
          <a:ln w="6096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90170">
              <a:spcBef>
                <a:spcPts val="5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The Bell and the C</a:t>
            </a:r>
            <a:r>
              <a:rPr lang="en-US" sz="4000" b="1" dirty="0">
                <a:effectLst/>
                <a:latin typeface="Comic Sans MS" panose="030F0702030302020204" pitchFamily="66" charset="0"/>
                <a:ea typeface="新細明體" panose="02020500000000000000" pitchFamily="18" charset="-120"/>
                <a:cs typeface="新細明體" panose="02020500000000000000" pitchFamily="18" charset="-120"/>
              </a:rPr>
              <a:t>at</a:t>
            </a:r>
            <a:endParaRPr lang="zh-TW" sz="4000" b="1" dirty="0">
              <a:effectLst/>
              <a:latin typeface="Comic Sans MS" panose="030F0702030302020204" pitchFamily="66" charset="0"/>
              <a:ea typeface="Comic Sans MS" panose="030F0702030302020204" pitchFamily="66" charset="0"/>
              <a:cs typeface="Comic Sans MS" panose="030F0702030302020204" pitchFamily="66" charset="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B6B5DBB6-9360-4CEC-A97C-BAEB3420082A}"/>
              </a:ext>
            </a:extLst>
          </p:cNvPr>
          <p:cNvSpPr txBox="1"/>
          <p:nvPr/>
        </p:nvSpPr>
        <p:spPr>
          <a:xfrm>
            <a:off x="7353301" y="347591"/>
            <a:ext cx="33813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>
              <a:spcBef>
                <a:spcPts val="400"/>
              </a:spcBef>
              <a:spcAft>
                <a:spcPts val="0"/>
              </a:spcAft>
            </a:pPr>
            <a:r>
              <a:rPr lang="en-US" altLang="zh-TW" sz="4000" b="1" dirty="0">
                <a:effectLst/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RT</a:t>
            </a:r>
            <a:r>
              <a:rPr lang="en-US" altLang="zh-TW" sz="4000" b="1" spc="-5" dirty="0">
                <a:effectLst/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lang="en-US" altLang="zh-TW" sz="4000" b="1" spc="-10" dirty="0">
                <a:effectLst/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script</a:t>
            </a:r>
            <a:endParaRPr lang="zh-TW" altLang="zh-TW" sz="4000" b="1" dirty="0">
              <a:effectLst/>
              <a:latin typeface="Comic Sans MS" panose="030F0702030302020204" pitchFamily="66" charset="0"/>
              <a:ea typeface="Comic Sans MS" panose="030F0702030302020204" pitchFamily="66" charset="0"/>
              <a:cs typeface="Comic Sans MS" panose="030F0702030302020204" pitchFamily="66" charset="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F4A3680-F9C2-489E-94B8-1FBC7DE348CA}"/>
              </a:ext>
            </a:extLst>
          </p:cNvPr>
          <p:cNvSpPr txBox="1"/>
          <p:nvPr/>
        </p:nvSpPr>
        <p:spPr>
          <a:xfrm>
            <a:off x="1162050" y="2537666"/>
            <a:ext cx="9544050" cy="1567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47650">
              <a:lnSpc>
                <a:spcPts val="6000"/>
              </a:lnSpc>
            </a:pPr>
            <a:r>
              <a:rPr lang="en-US" altLang="zh-TW" sz="4000" dirty="0">
                <a:effectLst/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Good morning, everyone! </a:t>
            </a:r>
          </a:p>
          <a:p>
            <a:pPr indent="247650">
              <a:lnSpc>
                <a:spcPts val="6000"/>
              </a:lnSpc>
            </a:pPr>
            <a:r>
              <a:rPr lang="en-US" altLang="zh-TW" sz="4000" dirty="0">
                <a:effectLst/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We are going to tell you our story.</a:t>
            </a:r>
            <a:endParaRPr lang="zh-TW" altLang="zh-TW" sz="4000" dirty="0">
              <a:effectLst/>
              <a:latin typeface="Comic Sans MS" panose="030F0702030302020204" pitchFamily="66" charset="0"/>
              <a:ea typeface="Comic Sans MS" panose="030F0702030302020204" pitchFamily="66" charset="0"/>
              <a:cs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65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888254D9-DE89-4C00-8731-48EE516E09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0607330"/>
              </p:ext>
            </p:extLst>
          </p:nvPr>
        </p:nvGraphicFramePr>
        <p:xfrm>
          <a:off x="400049" y="430528"/>
          <a:ext cx="11639551" cy="6130544"/>
        </p:xfrm>
        <a:graphic>
          <a:graphicData uri="http://schemas.openxmlformats.org/drawingml/2006/table">
            <a:tbl>
              <a:tblPr firstRow="1" firstCol="1" bandRow="1"/>
              <a:tblGrid>
                <a:gridCol w="584208">
                  <a:extLst>
                    <a:ext uri="{9D8B030D-6E8A-4147-A177-3AD203B41FA5}">
                      <a16:colId xmlns:a16="http://schemas.microsoft.com/office/drawing/2014/main" val="437856639"/>
                    </a:ext>
                  </a:extLst>
                </a:gridCol>
                <a:gridCol w="2471410">
                  <a:extLst>
                    <a:ext uri="{9D8B030D-6E8A-4147-A177-3AD203B41FA5}">
                      <a16:colId xmlns:a16="http://schemas.microsoft.com/office/drawing/2014/main" val="4209783459"/>
                    </a:ext>
                  </a:extLst>
                </a:gridCol>
                <a:gridCol w="8583933">
                  <a:extLst>
                    <a:ext uri="{9D8B030D-6E8A-4147-A177-3AD203B41FA5}">
                      <a16:colId xmlns:a16="http://schemas.microsoft.com/office/drawing/2014/main" val="3805675888"/>
                    </a:ext>
                  </a:extLst>
                </a:gridCol>
              </a:tblGrid>
              <a:tr h="1167384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1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Narrator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Y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es, our story is ….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3231230"/>
                  </a:ext>
                </a:extLst>
              </a:tr>
              <a:tr h="1167384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2</a:t>
                      </a:r>
                      <a:endParaRPr lang="zh-TW" sz="400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3600" dirty="0"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36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ouse 123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Arial" panose="020B0604020202020204" pitchFamily="34" charset="0"/>
                        </a:rPr>
                        <a:t>“The Bell and the Cat”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5334323"/>
                  </a:ext>
                </a:extLst>
              </a:tr>
              <a:tr h="1167384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3</a:t>
                      </a:r>
                      <a:endParaRPr lang="zh-TW" sz="400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ouse 1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Listen up, here’s our story!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7342288"/>
                  </a:ext>
                </a:extLst>
              </a:tr>
              <a:tr h="1167384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4</a:t>
                      </a:r>
                      <a:endParaRPr lang="zh-TW" sz="400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400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ouse 2  </a:t>
                      </a:r>
                      <a:endParaRPr lang="zh-TW" sz="400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Story, we like listening to a story.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0791810"/>
                  </a:ext>
                </a:extLst>
              </a:tr>
              <a:tr h="1167384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5</a:t>
                      </a:r>
                      <a:endParaRPr lang="zh-TW" sz="400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ouse 3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Shh…..Be quiet!~ Please listening this story!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4812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5280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F3892E98-BA6C-4BC5-B879-E23B0C7F55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437425"/>
              </p:ext>
            </p:extLst>
          </p:nvPr>
        </p:nvGraphicFramePr>
        <p:xfrm>
          <a:off x="161924" y="583310"/>
          <a:ext cx="12030076" cy="3747008"/>
        </p:xfrm>
        <a:graphic>
          <a:graphicData uri="http://schemas.openxmlformats.org/drawingml/2006/table">
            <a:tbl>
              <a:tblPr firstRow="1" firstCol="1" bandRow="1"/>
              <a:tblGrid>
                <a:gridCol w="603808">
                  <a:extLst>
                    <a:ext uri="{9D8B030D-6E8A-4147-A177-3AD203B41FA5}">
                      <a16:colId xmlns:a16="http://schemas.microsoft.com/office/drawing/2014/main" val="3572442091"/>
                    </a:ext>
                  </a:extLst>
                </a:gridCol>
                <a:gridCol w="2366336">
                  <a:extLst>
                    <a:ext uri="{9D8B030D-6E8A-4147-A177-3AD203B41FA5}">
                      <a16:colId xmlns:a16="http://schemas.microsoft.com/office/drawing/2014/main" val="3230412613"/>
                    </a:ext>
                  </a:extLst>
                </a:gridCol>
                <a:gridCol w="9059932">
                  <a:extLst>
                    <a:ext uri="{9D8B030D-6E8A-4147-A177-3AD203B41FA5}">
                      <a16:colId xmlns:a16="http://schemas.microsoft.com/office/drawing/2014/main" val="4045629456"/>
                    </a:ext>
                  </a:extLst>
                </a:gridCol>
              </a:tblGrid>
              <a:tr h="2388489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altLang="zh-TW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6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Narrator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Once upon a time, there were five mice lived a big house. 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They played happily every day. 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Now, they were jumping up and down, up and down. 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1973389"/>
                  </a:ext>
                </a:extLst>
              </a:tr>
            </a:tbl>
          </a:graphicData>
        </a:graphic>
      </p:graphicFrame>
      <p:pic>
        <p:nvPicPr>
          <p:cNvPr id="3" name="5_Sara">
            <a:hlinkClick r:id="" action="ppaction://media"/>
            <a:extLst>
              <a:ext uri="{FF2B5EF4-FFF2-40B4-BE49-F238E27FC236}">
                <a16:creationId xmlns:a16="http://schemas.microsoft.com/office/drawing/2014/main" id="{46C9A430-CCB4-4D18-8A75-B0737C9F0D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" y="1692274"/>
            <a:ext cx="1355725" cy="135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10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7E2BE826-39A3-49FB-A84C-C34B10ACAA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783012"/>
              </p:ext>
            </p:extLst>
          </p:nvPr>
        </p:nvGraphicFramePr>
        <p:xfrm>
          <a:off x="104774" y="437673"/>
          <a:ext cx="12087226" cy="4509008"/>
        </p:xfrm>
        <a:graphic>
          <a:graphicData uri="http://schemas.openxmlformats.org/drawingml/2006/table">
            <a:tbl>
              <a:tblPr firstRow="1" firstCol="1" bandRow="1"/>
              <a:tblGrid>
                <a:gridCol w="495301">
                  <a:extLst>
                    <a:ext uri="{9D8B030D-6E8A-4147-A177-3AD203B41FA5}">
                      <a16:colId xmlns:a16="http://schemas.microsoft.com/office/drawing/2014/main" val="3202153921"/>
                    </a:ext>
                  </a:extLst>
                </a:gridCol>
                <a:gridCol w="1645513">
                  <a:extLst>
                    <a:ext uri="{9D8B030D-6E8A-4147-A177-3AD203B41FA5}">
                      <a16:colId xmlns:a16="http://schemas.microsoft.com/office/drawing/2014/main" val="2407897819"/>
                    </a:ext>
                  </a:extLst>
                </a:gridCol>
                <a:gridCol w="9946412">
                  <a:extLst>
                    <a:ext uri="{9D8B030D-6E8A-4147-A177-3AD203B41FA5}">
                      <a16:colId xmlns:a16="http://schemas.microsoft.com/office/drawing/2014/main" val="1465522785"/>
                    </a:ext>
                  </a:extLst>
                </a:gridCol>
              </a:tblGrid>
              <a:tr h="3302445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altLang="zh-TW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7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36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Chorus</a:t>
                      </a:r>
                      <a:endParaRPr lang="zh-TW" sz="36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The mice in a house jumping up and down, </a:t>
                      </a:r>
                    </a:p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up and down, up and down.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The mice in a house jumping up and down, </a:t>
                      </a:r>
                    </a:p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up and down.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(</a:t>
                      </a:r>
                      <a:r>
                        <a:rPr lang="en-US" sz="4000" dirty="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elody: The wheels on the bus </a:t>
                      </a:r>
                    </a:p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go round and round.)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1251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3856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C24A8C10-7B14-4CC7-ACEF-16C7A3E0D7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214283"/>
              </p:ext>
            </p:extLst>
          </p:nvPr>
        </p:nvGraphicFramePr>
        <p:xfrm>
          <a:off x="876300" y="329310"/>
          <a:ext cx="10439400" cy="2280539"/>
        </p:xfrm>
        <a:graphic>
          <a:graphicData uri="http://schemas.openxmlformats.org/drawingml/2006/table">
            <a:tbl>
              <a:tblPr firstRow="1" firstCol="1" bandRow="1"/>
              <a:tblGrid>
                <a:gridCol w="523970">
                  <a:extLst>
                    <a:ext uri="{9D8B030D-6E8A-4147-A177-3AD203B41FA5}">
                      <a16:colId xmlns:a16="http://schemas.microsoft.com/office/drawing/2014/main" val="3719208723"/>
                    </a:ext>
                  </a:extLst>
                </a:gridCol>
                <a:gridCol w="1574909">
                  <a:extLst>
                    <a:ext uri="{9D8B030D-6E8A-4147-A177-3AD203B41FA5}">
                      <a16:colId xmlns:a16="http://schemas.microsoft.com/office/drawing/2014/main" val="3861238714"/>
                    </a:ext>
                  </a:extLst>
                </a:gridCol>
                <a:gridCol w="8340521">
                  <a:extLst>
                    <a:ext uri="{9D8B030D-6E8A-4147-A177-3AD203B41FA5}">
                      <a16:colId xmlns:a16="http://schemas.microsoft.com/office/drawing/2014/main" val="1452751078"/>
                    </a:ext>
                  </a:extLst>
                </a:gridCol>
              </a:tblGrid>
              <a:tr h="2280539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altLang="zh-TW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8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Cat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eow~~~~~ </a:t>
                      </a:r>
                      <a:r>
                        <a:rPr lang="en-US" sz="4000" dirty="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eow~~~~~</a:t>
                      </a:r>
                    </a:p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I’m coming.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Hi, little mice, you look yummy…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9132427"/>
                  </a:ext>
                </a:extLst>
              </a:tr>
            </a:tbl>
          </a:graphicData>
        </a:graphic>
      </p:graphicFrame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A3819151-C3E6-4666-B9E1-8EBDC309DB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007169"/>
              </p:ext>
            </p:extLst>
          </p:nvPr>
        </p:nvGraphicFramePr>
        <p:xfrm>
          <a:off x="876300" y="3551936"/>
          <a:ext cx="10582275" cy="839089"/>
        </p:xfrm>
        <a:graphic>
          <a:graphicData uri="http://schemas.openxmlformats.org/drawingml/2006/table">
            <a:tbl>
              <a:tblPr firstRow="1" firstCol="1" bandRow="1"/>
              <a:tblGrid>
                <a:gridCol w="531141">
                  <a:extLst>
                    <a:ext uri="{9D8B030D-6E8A-4147-A177-3AD203B41FA5}">
                      <a16:colId xmlns:a16="http://schemas.microsoft.com/office/drawing/2014/main" val="3991412367"/>
                    </a:ext>
                  </a:extLst>
                </a:gridCol>
                <a:gridCol w="1596464">
                  <a:extLst>
                    <a:ext uri="{9D8B030D-6E8A-4147-A177-3AD203B41FA5}">
                      <a16:colId xmlns:a16="http://schemas.microsoft.com/office/drawing/2014/main" val="501778741"/>
                    </a:ext>
                  </a:extLst>
                </a:gridCol>
                <a:gridCol w="8454670">
                  <a:extLst>
                    <a:ext uri="{9D8B030D-6E8A-4147-A177-3AD203B41FA5}">
                      <a16:colId xmlns:a16="http://schemas.microsoft.com/office/drawing/2014/main" val="1593657543"/>
                    </a:ext>
                  </a:extLst>
                </a:gridCol>
              </a:tblGrid>
              <a:tr h="839089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altLang="zh-TW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9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All </a:t>
                      </a:r>
                      <a:endParaRPr lang="zh-TW" sz="400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Ahh~! It’s a cat!!! RUN!!!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880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6173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68EAD034-A5BA-4AE7-B1C4-14932B78ED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8418157"/>
              </p:ext>
            </p:extLst>
          </p:nvPr>
        </p:nvGraphicFramePr>
        <p:xfrm>
          <a:off x="314325" y="476250"/>
          <a:ext cx="11744325" cy="5715635"/>
        </p:xfrm>
        <a:graphic>
          <a:graphicData uri="http://schemas.openxmlformats.org/drawingml/2006/table">
            <a:tbl>
              <a:tblPr firstRow="1" firstCol="1" bandRow="1"/>
              <a:tblGrid>
                <a:gridCol w="923925">
                  <a:extLst>
                    <a:ext uri="{9D8B030D-6E8A-4147-A177-3AD203B41FA5}">
                      <a16:colId xmlns:a16="http://schemas.microsoft.com/office/drawing/2014/main" val="407339390"/>
                    </a:ext>
                  </a:extLst>
                </a:gridCol>
                <a:gridCol w="2343150">
                  <a:extLst>
                    <a:ext uri="{9D8B030D-6E8A-4147-A177-3AD203B41FA5}">
                      <a16:colId xmlns:a16="http://schemas.microsoft.com/office/drawing/2014/main" val="1307922233"/>
                    </a:ext>
                  </a:extLst>
                </a:gridCol>
                <a:gridCol w="8477250">
                  <a:extLst>
                    <a:ext uri="{9D8B030D-6E8A-4147-A177-3AD203B41FA5}">
                      <a16:colId xmlns:a16="http://schemas.microsoft.com/office/drawing/2014/main" val="2010024954"/>
                    </a:ext>
                  </a:extLst>
                </a:gridCol>
              </a:tblGrid>
              <a:tr h="612819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altLang="zh-TW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10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Narrator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The mice ran and hid quickly.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38322"/>
                  </a:ext>
                </a:extLst>
              </a:tr>
              <a:tr h="612819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11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400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ouse 1</a:t>
                      </a:r>
                      <a:endParaRPr lang="zh-TW" sz="400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I’m afraid of his teeth.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9001284"/>
                  </a:ext>
                </a:extLst>
              </a:tr>
              <a:tr h="612819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12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400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ouse 2</a:t>
                      </a:r>
                      <a:endParaRPr lang="zh-TW" sz="400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I’m afraid of his eyes.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6357681"/>
                  </a:ext>
                </a:extLst>
              </a:tr>
              <a:tr h="612819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13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400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ouse 3</a:t>
                      </a:r>
                      <a:endParaRPr lang="zh-TW" sz="400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The cat will eat me.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9671102"/>
                  </a:ext>
                </a:extLst>
              </a:tr>
              <a:tr h="612819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14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Smart </a:t>
                      </a:r>
                      <a:r>
                        <a:rPr lang="en-US" sz="400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400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ouse</a:t>
                      </a:r>
                      <a:endParaRPr lang="zh-TW" sz="400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The cat will hurt me, too.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2857754"/>
                  </a:ext>
                </a:extLst>
              </a:tr>
              <a:tr h="1283848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15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Old </a:t>
                      </a:r>
                      <a:r>
                        <a:rPr lang="en-US" sz="400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400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ouse</a:t>
                      </a:r>
                      <a:endParaRPr lang="zh-TW" sz="400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Calm down. Don’t worry. 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Let’s have a meeting now!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49800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5773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B3D0ED7F-0111-4C71-BD07-424F75C024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125499"/>
              </p:ext>
            </p:extLst>
          </p:nvPr>
        </p:nvGraphicFramePr>
        <p:xfrm>
          <a:off x="133350" y="352424"/>
          <a:ext cx="11782425" cy="6053295"/>
        </p:xfrm>
        <a:graphic>
          <a:graphicData uri="http://schemas.openxmlformats.org/drawingml/2006/table">
            <a:tbl>
              <a:tblPr firstRow="1" firstCol="1" bandRow="1"/>
              <a:tblGrid>
                <a:gridCol w="871833">
                  <a:extLst>
                    <a:ext uri="{9D8B030D-6E8A-4147-A177-3AD203B41FA5}">
                      <a16:colId xmlns:a16="http://schemas.microsoft.com/office/drawing/2014/main" val="969854415"/>
                    </a:ext>
                  </a:extLst>
                </a:gridCol>
                <a:gridCol w="2128542">
                  <a:extLst>
                    <a:ext uri="{9D8B030D-6E8A-4147-A177-3AD203B41FA5}">
                      <a16:colId xmlns:a16="http://schemas.microsoft.com/office/drawing/2014/main" val="755268984"/>
                    </a:ext>
                  </a:extLst>
                </a:gridCol>
                <a:gridCol w="8782050">
                  <a:extLst>
                    <a:ext uri="{9D8B030D-6E8A-4147-A177-3AD203B41FA5}">
                      <a16:colId xmlns:a16="http://schemas.microsoft.com/office/drawing/2014/main" val="3501885022"/>
                    </a:ext>
                  </a:extLst>
                </a:gridCol>
              </a:tblGrid>
              <a:tr h="2887334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16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36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Narrator</a:t>
                      </a:r>
                      <a:endParaRPr lang="zh-TW" sz="36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The cat loved to play tricks on mice. But the mice had enough of this cat. They had to solve this big trouble.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0890866"/>
                  </a:ext>
                </a:extLst>
              </a:tr>
              <a:tr h="1202200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17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400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ouse 1</a:t>
                      </a:r>
                      <a:endParaRPr lang="zh-TW" sz="400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He loves to chase us!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8657197"/>
                  </a:ext>
                </a:extLst>
              </a:tr>
              <a:tr h="1053967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18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400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ouse 2</a:t>
                      </a:r>
                      <a:endParaRPr lang="zh-TW" sz="400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He loves to tease us!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82945"/>
                  </a:ext>
                </a:extLst>
              </a:tr>
              <a:tr h="909794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19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400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ouse 3</a:t>
                      </a:r>
                      <a:endParaRPr lang="zh-TW" sz="400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We are its toys!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00255"/>
                  </a:ext>
                </a:extLst>
              </a:tr>
            </a:tbl>
          </a:graphicData>
        </a:graphic>
      </p:graphicFrame>
      <p:pic>
        <p:nvPicPr>
          <p:cNvPr id="2" name="15_Jane">
            <a:hlinkClick r:id="" action="ppaction://media"/>
            <a:extLst>
              <a:ext uri="{FF2B5EF4-FFF2-40B4-BE49-F238E27FC236}">
                <a16:creationId xmlns:a16="http://schemas.microsoft.com/office/drawing/2014/main" id="{361494F9-CE68-4DEF-9658-830D76A993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3174" y="1009650"/>
            <a:ext cx="1336675" cy="133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657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53592DA4-754B-4EA9-B194-9EED594291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974519"/>
              </p:ext>
            </p:extLst>
          </p:nvPr>
        </p:nvGraphicFramePr>
        <p:xfrm>
          <a:off x="323849" y="590550"/>
          <a:ext cx="11382375" cy="4868532"/>
        </p:xfrm>
        <a:graphic>
          <a:graphicData uri="http://schemas.openxmlformats.org/drawingml/2006/table">
            <a:tbl>
              <a:tblPr firstRow="1" firstCol="1" bandRow="1"/>
              <a:tblGrid>
                <a:gridCol w="857251">
                  <a:extLst>
                    <a:ext uri="{9D8B030D-6E8A-4147-A177-3AD203B41FA5}">
                      <a16:colId xmlns:a16="http://schemas.microsoft.com/office/drawing/2014/main" val="2283265251"/>
                    </a:ext>
                  </a:extLst>
                </a:gridCol>
                <a:gridCol w="1771650">
                  <a:extLst>
                    <a:ext uri="{9D8B030D-6E8A-4147-A177-3AD203B41FA5}">
                      <a16:colId xmlns:a16="http://schemas.microsoft.com/office/drawing/2014/main" val="3368057018"/>
                    </a:ext>
                  </a:extLst>
                </a:gridCol>
                <a:gridCol w="8753474">
                  <a:extLst>
                    <a:ext uri="{9D8B030D-6E8A-4147-A177-3AD203B41FA5}">
                      <a16:colId xmlns:a16="http://schemas.microsoft.com/office/drawing/2014/main" val="758235850"/>
                    </a:ext>
                  </a:extLst>
                </a:gridCol>
              </a:tblGrid>
              <a:tr h="930282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altLang="zh-TW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20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Smart </a:t>
                      </a:r>
                      <a:r>
                        <a:rPr lang="en-US" sz="4000" dirty="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ouse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Y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es! The cat is a big~ trouble.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2860489"/>
                  </a:ext>
                </a:extLst>
              </a:tr>
              <a:tr h="1948929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21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Old </a:t>
                      </a:r>
                      <a:r>
                        <a:rPr lang="en-US" sz="400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400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ouse</a:t>
                      </a:r>
                      <a:endParaRPr lang="zh-TW" sz="400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Y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 are right. We need to know where it is at all times.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1244657"/>
                  </a:ext>
                </a:extLst>
              </a:tr>
              <a:tr h="930282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22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400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ouse 123</a:t>
                      </a:r>
                      <a:endParaRPr lang="zh-TW" sz="400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Grandpa is right! </a:t>
                      </a:r>
                    </a:p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But~ what should we do?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0757377"/>
                  </a:ext>
                </a:extLst>
              </a:tr>
            </a:tbl>
          </a:graphicData>
        </a:graphic>
      </p:graphicFrame>
      <p:pic>
        <p:nvPicPr>
          <p:cNvPr id="2" name="20_Sara">
            <a:hlinkClick r:id="" action="ppaction://media"/>
            <a:extLst>
              <a:ext uri="{FF2B5EF4-FFF2-40B4-BE49-F238E27FC236}">
                <a16:creationId xmlns:a16="http://schemas.microsoft.com/office/drawing/2014/main" id="{A29143AD-4D30-488E-83FE-304BFEEE3B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179049" y="2505074"/>
            <a:ext cx="1527175" cy="152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847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A208C187-5103-4BF4-B63B-E2D3AB2CB9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197206"/>
              </p:ext>
            </p:extLst>
          </p:nvPr>
        </p:nvGraphicFramePr>
        <p:xfrm>
          <a:off x="95250" y="466725"/>
          <a:ext cx="11668123" cy="6016625"/>
        </p:xfrm>
        <a:graphic>
          <a:graphicData uri="http://schemas.openxmlformats.org/drawingml/2006/table">
            <a:tbl>
              <a:tblPr firstRow="1" firstCol="1" bandRow="1"/>
              <a:tblGrid>
                <a:gridCol w="809625">
                  <a:extLst>
                    <a:ext uri="{9D8B030D-6E8A-4147-A177-3AD203B41FA5}">
                      <a16:colId xmlns:a16="http://schemas.microsoft.com/office/drawing/2014/main" val="3042766202"/>
                    </a:ext>
                  </a:extLst>
                </a:gridCol>
                <a:gridCol w="1745362">
                  <a:extLst>
                    <a:ext uri="{9D8B030D-6E8A-4147-A177-3AD203B41FA5}">
                      <a16:colId xmlns:a16="http://schemas.microsoft.com/office/drawing/2014/main" val="1586348170"/>
                    </a:ext>
                  </a:extLst>
                </a:gridCol>
                <a:gridCol w="9113136">
                  <a:extLst>
                    <a:ext uri="{9D8B030D-6E8A-4147-A177-3AD203B41FA5}">
                      <a16:colId xmlns:a16="http://schemas.microsoft.com/office/drawing/2014/main" val="1803709866"/>
                    </a:ext>
                  </a:extLst>
                </a:gridCol>
              </a:tblGrid>
              <a:tr h="2905125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23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Smart </a:t>
                      </a:r>
                      <a:r>
                        <a:rPr lang="en-US" sz="4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400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ouse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I have an idea. Let’s hang a bell around the cat’s neck. 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When it moves, we know where it is.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3236945"/>
                  </a:ext>
                </a:extLst>
              </a:tr>
              <a:tr h="1409700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24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All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Good idea! Let’s hang a bell!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0525579"/>
                  </a:ext>
                </a:extLst>
              </a:tr>
              <a:tr h="1701800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25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Old </a:t>
                      </a:r>
                      <a:r>
                        <a:rPr lang="en-US" sz="4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400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ouse</a:t>
                      </a:r>
                      <a:endParaRPr lang="zh-TW" sz="400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But~ who is going to do?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9044217"/>
                  </a:ext>
                </a:extLst>
              </a:tr>
            </a:tbl>
          </a:graphicData>
        </a:graphic>
      </p:graphicFrame>
      <p:pic>
        <p:nvPicPr>
          <p:cNvPr id="3" name="23_Sara_x0.7">
            <a:hlinkClick r:id="" action="ppaction://media"/>
            <a:extLst>
              <a:ext uri="{FF2B5EF4-FFF2-40B4-BE49-F238E27FC236}">
                <a16:creationId xmlns:a16="http://schemas.microsoft.com/office/drawing/2014/main" id="{9DF9893D-EE56-4022-8A95-6CC03F984D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5900" y="1921700"/>
            <a:ext cx="1165225" cy="1165225"/>
          </a:xfrm>
          <a:prstGeom prst="rect">
            <a:avLst/>
          </a:prstGeom>
        </p:spPr>
      </p:pic>
      <p:pic>
        <p:nvPicPr>
          <p:cNvPr id="4" name="24_Sara_x0.7">
            <a:hlinkClick r:id="" action="ppaction://media"/>
            <a:extLst>
              <a:ext uri="{FF2B5EF4-FFF2-40B4-BE49-F238E27FC236}">
                <a16:creationId xmlns:a16="http://schemas.microsoft.com/office/drawing/2014/main" id="{72C96B88-8A66-4C2A-9F22-03F86079148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87025" y="3428999"/>
            <a:ext cx="1152525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20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1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0FADBD14-A00A-4ABC-8C92-5334406EA6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019618"/>
              </p:ext>
            </p:extLst>
          </p:nvPr>
        </p:nvGraphicFramePr>
        <p:xfrm>
          <a:off x="171449" y="62992"/>
          <a:ext cx="11572876" cy="6239383"/>
        </p:xfrm>
        <a:graphic>
          <a:graphicData uri="http://schemas.openxmlformats.org/drawingml/2006/table">
            <a:tbl>
              <a:tblPr firstRow="1" firstCol="1" bandRow="1"/>
              <a:tblGrid>
                <a:gridCol w="762001">
                  <a:extLst>
                    <a:ext uri="{9D8B030D-6E8A-4147-A177-3AD203B41FA5}">
                      <a16:colId xmlns:a16="http://schemas.microsoft.com/office/drawing/2014/main" val="2989370396"/>
                    </a:ext>
                  </a:extLst>
                </a:gridCol>
                <a:gridCol w="1762125">
                  <a:extLst>
                    <a:ext uri="{9D8B030D-6E8A-4147-A177-3AD203B41FA5}">
                      <a16:colId xmlns:a16="http://schemas.microsoft.com/office/drawing/2014/main" val="1083440035"/>
                    </a:ext>
                  </a:extLst>
                </a:gridCol>
                <a:gridCol w="9048750">
                  <a:extLst>
                    <a:ext uri="{9D8B030D-6E8A-4147-A177-3AD203B41FA5}">
                      <a16:colId xmlns:a16="http://schemas.microsoft.com/office/drawing/2014/main" val="2175171137"/>
                    </a:ext>
                  </a:extLst>
                </a:gridCol>
              </a:tblGrid>
              <a:tr h="5781675">
                <a:tc>
                  <a:txBody>
                    <a:bodyPr/>
                    <a:lstStyle/>
                    <a:p>
                      <a:pPr>
                        <a:lnSpc>
                          <a:spcPts val="55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26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55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Chorus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55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Who will hang the bell </a:t>
                      </a:r>
                    </a:p>
                    <a:p>
                      <a:pPr>
                        <a:lnSpc>
                          <a:spcPts val="55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around the cat’s neck?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  <a:p>
                      <a:pPr>
                        <a:lnSpc>
                          <a:spcPts val="55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Who will hang the bell </a:t>
                      </a:r>
                    </a:p>
                    <a:p>
                      <a:pPr>
                        <a:lnSpc>
                          <a:spcPts val="55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around the cat’s neck?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  <a:p>
                      <a:pPr>
                        <a:lnSpc>
                          <a:spcPts val="55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Not me~ not me~ not me~ NOT </a:t>
                      </a:r>
                      <a:r>
                        <a:rPr lang="en-US" sz="4000" dirty="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E!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  <a:p>
                      <a:pPr>
                        <a:lnSpc>
                          <a:spcPts val="5500"/>
                        </a:lnSpc>
                      </a:pPr>
                      <a:r>
                        <a:rPr lang="en-US" sz="4000" dirty="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Arial" panose="020B0604020202020204" pitchFamily="34" charset="0"/>
                        </a:rPr>
                        <a:t>Y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 will hang the bell </a:t>
                      </a:r>
                    </a:p>
                    <a:p>
                      <a:pPr>
                        <a:lnSpc>
                          <a:spcPts val="55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around the cat’s neck.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  <a:p>
                      <a:pPr>
                        <a:lnSpc>
                          <a:spcPts val="5500"/>
                        </a:lnSpc>
                      </a:pPr>
                      <a:r>
                        <a:rPr lang="en-US" sz="4000" dirty="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Arial" panose="020B0604020202020204" pitchFamily="34" charset="0"/>
                        </a:rPr>
                        <a:t>Y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 will hang the bell </a:t>
                      </a:r>
                    </a:p>
                    <a:p>
                      <a:pPr>
                        <a:lnSpc>
                          <a:spcPts val="5500"/>
                        </a:lnSpc>
                      </a:pPr>
                      <a:r>
                        <a:rPr lang="en-US" sz="400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around 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the cat’s neck.  </a:t>
                      </a:r>
                      <a:r>
                        <a:rPr lang="en-US" sz="4000" b="1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(chant)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89915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5905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7D5D2CBC-AEB4-4D11-8744-B6F076424D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5881756"/>
              </p:ext>
            </p:extLst>
          </p:nvPr>
        </p:nvGraphicFramePr>
        <p:xfrm>
          <a:off x="133349" y="295275"/>
          <a:ext cx="11839576" cy="6243320"/>
        </p:xfrm>
        <a:graphic>
          <a:graphicData uri="http://schemas.openxmlformats.org/drawingml/2006/table">
            <a:tbl>
              <a:tblPr firstRow="1" firstCol="1" bandRow="1"/>
              <a:tblGrid>
                <a:gridCol w="888222">
                  <a:extLst>
                    <a:ext uri="{9D8B030D-6E8A-4147-A177-3AD203B41FA5}">
                      <a16:colId xmlns:a16="http://schemas.microsoft.com/office/drawing/2014/main" val="3954541164"/>
                    </a:ext>
                  </a:extLst>
                </a:gridCol>
                <a:gridCol w="1857188">
                  <a:extLst>
                    <a:ext uri="{9D8B030D-6E8A-4147-A177-3AD203B41FA5}">
                      <a16:colId xmlns:a16="http://schemas.microsoft.com/office/drawing/2014/main" val="3530526995"/>
                    </a:ext>
                  </a:extLst>
                </a:gridCol>
                <a:gridCol w="9094166">
                  <a:extLst>
                    <a:ext uri="{9D8B030D-6E8A-4147-A177-3AD203B41FA5}">
                      <a16:colId xmlns:a16="http://schemas.microsoft.com/office/drawing/2014/main" val="899008292"/>
                    </a:ext>
                  </a:extLst>
                </a:gridCol>
              </a:tblGrid>
              <a:tr h="1263015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27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5500"/>
                        </a:lnSpc>
                      </a:pPr>
                      <a:r>
                        <a:rPr lang="en-US" sz="400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Smart </a:t>
                      </a:r>
                      <a:r>
                        <a:rPr lang="en-US" sz="4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400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ouse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55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Who? </a:t>
                      </a:r>
                      <a:r>
                        <a:rPr lang="en-US" sz="4000" dirty="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e?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7029724"/>
                  </a:ext>
                </a:extLst>
              </a:tr>
              <a:tr h="1263015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28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5500"/>
                        </a:lnSpc>
                      </a:pPr>
                      <a:r>
                        <a:rPr lang="en-US" sz="400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All </a:t>
                      </a:r>
                      <a:endParaRPr lang="zh-TW" sz="400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5500"/>
                        </a:lnSpc>
                      </a:pPr>
                      <a:r>
                        <a:rPr lang="en-US" sz="4000" dirty="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Y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es, you! </a:t>
                      </a:r>
                      <a:r>
                        <a:rPr lang="en-US" sz="4000" dirty="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Y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es, you! </a:t>
                      </a:r>
                      <a:r>
                        <a:rPr lang="en-US" sz="4000" dirty="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Y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es, you! </a:t>
                      </a:r>
                    </a:p>
                    <a:p>
                      <a:pPr>
                        <a:lnSpc>
                          <a:spcPts val="5500"/>
                        </a:lnSpc>
                      </a:pPr>
                      <a:r>
                        <a:rPr lang="en-US" sz="4000" dirty="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Y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ES </a:t>
                      </a:r>
                      <a:r>
                        <a:rPr lang="en-US" sz="4000" dirty="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Y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OU!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0494441"/>
                  </a:ext>
                </a:extLst>
              </a:tr>
              <a:tr h="1263015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29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5500"/>
                        </a:lnSpc>
                      </a:pPr>
                      <a:r>
                        <a:rPr lang="en-US" sz="400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Narrator</a:t>
                      </a:r>
                      <a:endParaRPr lang="zh-TW" sz="400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55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Smart </a:t>
                      </a:r>
                      <a:r>
                        <a:rPr lang="en-US" sz="4000" dirty="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ouse took the bell </a:t>
                      </a:r>
                    </a:p>
                    <a:p>
                      <a:pPr>
                        <a:lnSpc>
                          <a:spcPts val="55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and everyone said ”Goodbye” to her.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6695778"/>
                  </a:ext>
                </a:extLst>
              </a:tr>
              <a:tr h="851027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altLang="zh-TW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30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5500"/>
                        </a:lnSpc>
                      </a:pPr>
                      <a:r>
                        <a:rPr lang="en-US" sz="400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All</a:t>
                      </a:r>
                      <a:endParaRPr lang="zh-TW" sz="400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55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Goodbye! Bye </a:t>
                      </a:r>
                      <a:r>
                        <a:rPr lang="en-US" sz="4000" dirty="0" err="1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bye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! Good luck!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625317"/>
                  </a:ext>
                </a:extLst>
              </a:tr>
              <a:tr h="1263015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31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5500"/>
                        </a:lnSpc>
                      </a:pPr>
                      <a:r>
                        <a:rPr lang="en-US" sz="400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Smart </a:t>
                      </a:r>
                      <a:r>
                        <a:rPr lang="en-US" sz="4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400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ouse</a:t>
                      </a:r>
                      <a:endParaRPr lang="zh-TW" sz="400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55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Bye~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2586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9950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EB5CD783-2C03-48F7-922B-B13AB5B807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886794"/>
              </p:ext>
            </p:extLst>
          </p:nvPr>
        </p:nvGraphicFramePr>
        <p:xfrm>
          <a:off x="314325" y="752475"/>
          <a:ext cx="11496675" cy="5356733"/>
        </p:xfrm>
        <a:graphic>
          <a:graphicData uri="http://schemas.openxmlformats.org/drawingml/2006/table">
            <a:tbl>
              <a:tblPr firstRow="1" firstCol="1" bandRow="1"/>
              <a:tblGrid>
                <a:gridCol w="857250">
                  <a:extLst>
                    <a:ext uri="{9D8B030D-6E8A-4147-A177-3AD203B41FA5}">
                      <a16:colId xmlns:a16="http://schemas.microsoft.com/office/drawing/2014/main" val="3342853955"/>
                    </a:ext>
                  </a:extLst>
                </a:gridCol>
                <a:gridCol w="2314575">
                  <a:extLst>
                    <a:ext uri="{9D8B030D-6E8A-4147-A177-3AD203B41FA5}">
                      <a16:colId xmlns:a16="http://schemas.microsoft.com/office/drawing/2014/main" val="1055833755"/>
                    </a:ext>
                  </a:extLst>
                </a:gridCol>
                <a:gridCol w="8324850">
                  <a:extLst>
                    <a:ext uri="{9D8B030D-6E8A-4147-A177-3AD203B41FA5}">
                      <a16:colId xmlns:a16="http://schemas.microsoft.com/office/drawing/2014/main" val="2893228515"/>
                    </a:ext>
                  </a:extLst>
                </a:gridCol>
              </a:tblGrid>
              <a:tr h="2912039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32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Narrator 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The cat was sleeping. The Smart </a:t>
                      </a:r>
                      <a:r>
                        <a:rPr lang="en-US" sz="4000" dirty="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ouse was trying to hang the bell around the cat’s neck……..</a:t>
                      </a:r>
                    </a:p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and then……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9315551"/>
                  </a:ext>
                </a:extLst>
              </a:tr>
              <a:tr h="910717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33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All</a:t>
                      </a:r>
                      <a:endParaRPr lang="zh-TW" sz="400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What happened?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6300213"/>
                  </a:ext>
                </a:extLst>
              </a:tr>
              <a:tr h="1425293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34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Narrator</a:t>
                      </a:r>
                      <a:endParaRPr lang="zh-TW" sz="400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Suddenly, the cat opened his eyes and said,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48706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7489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FC615256-F21A-447B-BD67-74B3A9D7A1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4523338"/>
              </p:ext>
            </p:extLst>
          </p:nvPr>
        </p:nvGraphicFramePr>
        <p:xfrm>
          <a:off x="552449" y="542925"/>
          <a:ext cx="11191875" cy="5378958"/>
        </p:xfrm>
        <a:graphic>
          <a:graphicData uri="http://schemas.openxmlformats.org/drawingml/2006/table">
            <a:tbl>
              <a:tblPr firstRow="1" firstCol="1" bandRow="1"/>
              <a:tblGrid>
                <a:gridCol w="809626">
                  <a:extLst>
                    <a:ext uri="{9D8B030D-6E8A-4147-A177-3AD203B41FA5}">
                      <a16:colId xmlns:a16="http://schemas.microsoft.com/office/drawing/2014/main" val="3721415154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90855040"/>
                    </a:ext>
                  </a:extLst>
                </a:gridCol>
                <a:gridCol w="8743949">
                  <a:extLst>
                    <a:ext uri="{9D8B030D-6E8A-4147-A177-3AD203B41FA5}">
                      <a16:colId xmlns:a16="http://schemas.microsoft.com/office/drawing/2014/main" val="1879841132"/>
                    </a:ext>
                  </a:extLst>
                </a:gridCol>
              </a:tblGrid>
              <a:tr h="885825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35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Cat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Hello, little mouse!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5704804"/>
                  </a:ext>
                </a:extLst>
              </a:tr>
              <a:tr h="1508125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36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Smart</a:t>
                      </a:r>
                      <a:r>
                        <a:rPr lang="en-US" sz="400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 M</a:t>
                      </a:r>
                      <a:r>
                        <a:rPr lang="en-US" sz="400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ouse</a:t>
                      </a:r>
                      <a:endParaRPr lang="zh-TW" sz="400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Hello, cat…This, this…this bell is for you….., Goodbye, cat…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4074150"/>
                  </a:ext>
                </a:extLst>
              </a:tr>
              <a:tr h="1508125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37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Cat</a:t>
                      </a:r>
                      <a:endParaRPr lang="zh-TW" sz="400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Aha, it’s a bell. </a:t>
                      </a:r>
                    </a:p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Ha, ha, ha…I like the bell.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I can use it to call out my family and friends from any places.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8715833"/>
                  </a:ext>
                </a:extLst>
              </a:tr>
            </a:tbl>
          </a:graphicData>
        </a:graphic>
      </p:graphicFrame>
      <p:pic>
        <p:nvPicPr>
          <p:cNvPr id="3" name="37_Roger">
            <a:hlinkClick r:id="" action="ppaction://media"/>
            <a:extLst>
              <a:ext uri="{FF2B5EF4-FFF2-40B4-BE49-F238E27FC236}">
                <a16:creationId xmlns:a16="http://schemas.microsoft.com/office/drawing/2014/main" id="{8E0F4769-D492-49A2-9748-15246E6B4F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35100" y="3829050"/>
            <a:ext cx="1479550" cy="147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81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5274CDEC-CCA5-492F-B1BC-C9AC0EB6D9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5487390"/>
              </p:ext>
            </p:extLst>
          </p:nvPr>
        </p:nvGraphicFramePr>
        <p:xfrm>
          <a:off x="219075" y="285750"/>
          <a:ext cx="11811000" cy="6249577"/>
        </p:xfrm>
        <a:graphic>
          <a:graphicData uri="http://schemas.openxmlformats.org/drawingml/2006/table">
            <a:tbl>
              <a:tblPr firstRow="1" firstCol="1" bandRow="1"/>
              <a:tblGrid>
                <a:gridCol w="809625">
                  <a:extLst>
                    <a:ext uri="{9D8B030D-6E8A-4147-A177-3AD203B41FA5}">
                      <a16:colId xmlns:a16="http://schemas.microsoft.com/office/drawing/2014/main" val="220915798"/>
                    </a:ext>
                  </a:extLst>
                </a:gridCol>
                <a:gridCol w="1924050">
                  <a:extLst>
                    <a:ext uri="{9D8B030D-6E8A-4147-A177-3AD203B41FA5}">
                      <a16:colId xmlns:a16="http://schemas.microsoft.com/office/drawing/2014/main" val="3300106326"/>
                    </a:ext>
                  </a:extLst>
                </a:gridCol>
                <a:gridCol w="9077325">
                  <a:extLst>
                    <a:ext uri="{9D8B030D-6E8A-4147-A177-3AD203B41FA5}">
                      <a16:colId xmlns:a16="http://schemas.microsoft.com/office/drawing/2014/main" val="1570455337"/>
                    </a:ext>
                  </a:extLst>
                </a:gridCol>
              </a:tblGrid>
              <a:tr h="1809750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38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32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Narrator</a:t>
                      </a:r>
                      <a:endParaRPr lang="zh-TW" sz="32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When the mice saw the Smart </a:t>
                      </a:r>
                      <a:r>
                        <a:rPr lang="en-US" sz="4000" dirty="0"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ouse again, they were surprised….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9619103"/>
                  </a:ext>
                </a:extLst>
              </a:tr>
              <a:tr h="1072840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39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3600" dirty="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36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ouse 1</a:t>
                      </a:r>
                      <a:endParaRPr lang="zh-TW" sz="36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The cat didn’t bite you?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5896232"/>
                  </a:ext>
                </a:extLst>
              </a:tr>
              <a:tr h="1072840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altLang="zh-TW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40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3600" dirty="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36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ouse 2</a:t>
                      </a:r>
                      <a:endParaRPr lang="zh-TW" sz="36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The cat didn’t eat you?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920715"/>
                  </a:ext>
                </a:extLst>
              </a:tr>
              <a:tr h="835552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41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3600" dirty="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36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ouse 3</a:t>
                      </a:r>
                      <a:endParaRPr lang="zh-TW" sz="36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Are you hurt?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2422190"/>
                  </a:ext>
                </a:extLst>
              </a:tr>
              <a:tr h="1072840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42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Old </a:t>
                      </a:r>
                      <a:r>
                        <a:rPr lang="en-US" sz="4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400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ouse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Y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 cast a spell on the cat?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3681785"/>
                  </a:ext>
                </a:extLst>
              </a:tr>
            </a:tbl>
          </a:graphicData>
        </a:graphic>
      </p:graphicFrame>
      <p:pic>
        <p:nvPicPr>
          <p:cNvPr id="3" name="38_Sara">
            <a:hlinkClick r:id="" action="ppaction://media"/>
            <a:extLst>
              <a:ext uri="{FF2B5EF4-FFF2-40B4-BE49-F238E27FC236}">
                <a16:creationId xmlns:a16="http://schemas.microsoft.com/office/drawing/2014/main" id="{06FE5B36-C3B4-40C2-B5AC-5EFE56BC93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383740" y="952500"/>
            <a:ext cx="1150840" cy="1150840"/>
          </a:xfrm>
          <a:prstGeom prst="rect">
            <a:avLst/>
          </a:prstGeom>
        </p:spPr>
      </p:pic>
      <p:pic>
        <p:nvPicPr>
          <p:cNvPr id="4" name="40_Guy">
            <a:hlinkClick r:id="" action="ppaction://media"/>
            <a:extLst>
              <a:ext uri="{FF2B5EF4-FFF2-40B4-BE49-F238E27FC236}">
                <a16:creationId xmlns:a16="http://schemas.microsoft.com/office/drawing/2014/main" id="{A97968FB-6682-4A33-B915-1B997B0FD68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823739" y="5318125"/>
            <a:ext cx="945626" cy="1071152"/>
          </a:xfrm>
          <a:prstGeom prst="rect">
            <a:avLst/>
          </a:prstGeom>
        </p:spPr>
      </p:pic>
      <p:pic>
        <p:nvPicPr>
          <p:cNvPr id="5" name="39_Jane">
            <a:hlinkClick r:id="" action="ppaction://media"/>
            <a:extLst>
              <a:ext uri="{FF2B5EF4-FFF2-40B4-BE49-F238E27FC236}">
                <a16:creationId xmlns:a16="http://schemas.microsoft.com/office/drawing/2014/main" id="{10803E1C-1387-4401-A16C-16856021B69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955115" y="2103340"/>
            <a:ext cx="1184275" cy="1184275"/>
          </a:xfrm>
          <a:prstGeom prst="rect">
            <a:avLst/>
          </a:prstGeom>
        </p:spPr>
      </p:pic>
      <p:pic>
        <p:nvPicPr>
          <p:cNvPr id="6" name="40_Jane">
            <a:hlinkClick r:id="" action="ppaction://media"/>
            <a:extLst>
              <a:ext uri="{FF2B5EF4-FFF2-40B4-BE49-F238E27FC236}">
                <a16:creationId xmlns:a16="http://schemas.microsoft.com/office/drawing/2014/main" id="{64FBC6A2-C97E-462D-BB3C-2BD6477FA19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780615" y="3211258"/>
            <a:ext cx="1031875" cy="1031875"/>
          </a:xfrm>
          <a:prstGeom prst="rect">
            <a:avLst/>
          </a:prstGeom>
        </p:spPr>
      </p:pic>
      <p:pic>
        <p:nvPicPr>
          <p:cNvPr id="7" name="41_Jane">
            <a:hlinkClick r:id="" action="ppaction://media"/>
            <a:extLst>
              <a:ext uri="{FF2B5EF4-FFF2-40B4-BE49-F238E27FC236}">
                <a16:creationId xmlns:a16="http://schemas.microsoft.com/office/drawing/2014/main" id="{D038F8CC-F07C-4889-A9EC-B60920A57434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912224" y="4133850"/>
            <a:ext cx="1184275" cy="118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558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0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91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43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D13FD891-3D75-4DDC-893F-BA74F2A7DF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202709"/>
              </p:ext>
            </p:extLst>
          </p:nvPr>
        </p:nvGraphicFramePr>
        <p:xfrm>
          <a:off x="80962" y="352425"/>
          <a:ext cx="12030075" cy="6042533"/>
        </p:xfrm>
        <a:graphic>
          <a:graphicData uri="http://schemas.openxmlformats.org/drawingml/2006/table">
            <a:tbl>
              <a:tblPr firstRow="1" firstCol="1" bandRow="1"/>
              <a:tblGrid>
                <a:gridCol w="781050">
                  <a:extLst>
                    <a:ext uri="{9D8B030D-6E8A-4147-A177-3AD203B41FA5}">
                      <a16:colId xmlns:a16="http://schemas.microsoft.com/office/drawing/2014/main" val="1392993544"/>
                    </a:ext>
                  </a:extLst>
                </a:gridCol>
                <a:gridCol w="1885950">
                  <a:extLst>
                    <a:ext uri="{9D8B030D-6E8A-4147-A177-3AD203B41FA5}">
                      <a16:colId xmlns:a16="http://schemas.microsoft.com/office/drawing/2014/main" val="3486341297"/>
                    </a:ext>
                  </a:extLst>
                </a:gridCol>
                <a:gridCol w="9363075">
                  <a:extLst>
                    <a:ext uri="{9D8B030D-6E8A-4147-A177-3AD203B41FA5}">
                      <a16:colId xmlns:a16="http://schemas.microsoft.com/office/drawing/2014/main" val="886405403"/>
                    </a:ext>
                  </a:extLst>
                </a:gridCol>
              </a:tblGrid>
              <a:tr h="1952625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43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Smart</a:t>
                      </a:r>
                      <a:r>
                        <a:rPr lang="en-US" sz="4000" dirty="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 M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ouse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I don't know what's going on...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Anyway, I'm back safely!!!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548994"/>
                  </a:ext>
                </a:extLst>
              </a:tr>
              <a:tr h="1866900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44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32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Narrator</a:t>
                      </a:r>
                      <a:endParaRPr lang="zh-TW" sz="32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The cat liked the bell very much </a:t>
                      </a:r>
                    </a:p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and wore it by himself.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3616338"/>
                  </a:ext>
                </a:extLst>
              </a:tr>
              <a:tr h="1354498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45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Cat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It’s a ~big ~mistake! The house owner feeds me well every day.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It’s impossible for me to eat mice.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1125547"/>
                  </a:ext>
                </a:extLst>
              </a:tr>
            </a:tbl>
          </a:graphicData>
        </a:graphic>
      </p:graphicFrame>
      <p:pic>
        <p:nvPicPr>
          <p:cNvPr id="3" name="延長_45_Guy">
            <a:hlinkClick r:id="" action="ppaction://media"/>
            <a:extLst>
              <a:ext uri="{FF2B5EF4-FFF2-40B4-BE49-F238E27FC236}">
                <a16:creationId xmlns:a16="http://schemas.microsoft.com/office/drawing/2014/main" id="{EAF71D51-A37C-4244-8ACC-B4ADDE2E59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0132" y="4808474"/>
            <a:ext cx="1403350" cy="1403350"/>
          </a:xfrm>
          <a:prstGeom prst="rect">
            <a:avLst/>
          </a:prstGeom>
        </p:spPr>
      </p:pic>
      <p:pic>
        <p:nvPicPr>
          <p:cNvPr id="4" name="44_Sara">
            <a:hlinkClick r:id="" action="ppaction://media"/>
            <a:extLst>
              <a:ext uri="{FF2B5EF4-FFF2-40B4-BE49-F238E27FC236}">
                <a16:creationId xmlns:a16="http://schemas.microsoft.com/office/drawing/2014/main" id="{525340D2-AC85-429F-ACD8-50797AD5988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01725" y="2828926"/>
            <a:ext cx="1300164" cy="1300164"/>
          </a:xfrm>
          <a:prstGeom prst="rect">
            <a:avLst/>
          </a:prstGeom>
        </p:spPr>
      </p:pic>
      <p:pic>
        <p:nvPicPr>
          <p:cNvPr id="5" name="43_Sara">
            <a:hlinkClick r:id="" action="ppaction://media"/>
            <a:extLst>
              <a:ext uri="{FF2B5EF4-FFF2-40B4-BE49-F238E27FC236}">
                <a16:creationId xmlns:a16="http://schemas.microsoft.com/office/drawing/2014/main" id="{01091525-048F-4AA0-BC6B-4B151A922E7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748962" y="990600"/>
            <a:ext cx="1362075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083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0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80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365655FB-7CE9-4D54-8A67-2F66C0CF32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1512"/>
              </p:ext>
            </p:extLst>
          </p:nvPr>
        </p:nvGraphicFramePr>
        <p:xfrm>
          <a:off x="438150" y="352425"/>
          <a:ext cx="11277600" cy="4718558"/>
        </p:xfrm>
        <a:graphic>
          <a:graphicData uri="http://schemas.openxmlformats.org/drawingml/2006/table">
            <a:tbl>
              <a:tblPr firstRow="1" firstCol="1" bandRow="1"/>
              <a:tblGrid>
                <a:gridCol w="838200">
                  <a:extLst>
                    <a:ext uri="{9D8B030D-6E8A-4147-A177-3AD203B41FA5}">
                      <a16:colId xmlns:a16="http://schemas.microsoft.com/office/drawing/2014/main" val="1397717587"/>
                    </a:ext>
                  </a:extLst>
                </a:gridCol>
                <a:gridCol w="1762125">
                  <a:extLst>
                    <a:ext uri="{9D8B030D-6E8A-4147-A177-3AD203B41FA5}">
                      <a16:colId xmlns:a16="http://schemas.microsoft.com/office/drawing/2014/main" val="2635564765"/>
                    </a:ext>
                  </a:extLst>
                </a:gridCol>
                <a:gridCol w="8677275">
                  <a:extLst>
                    <a:ext uri="{9D8B030D-6E8A-4147-A177-3AD203B41FA5}">
                      <a16:colId xmlns:a16="http://schemas.microsoft.com/office/drawing/2014/main" val="2196689239"/>
                    </a:ext>
                  </a:extLst>
                </a:gridCol>
              </a:tblGrid>
              <a:tr h="1676400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46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Smart </a:t>
                      </a:r>
                      <a:r>
                        <a:rPr lang="en-US" sz="4000" dirty="0"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ouse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This cat just looks fierce, </a:t>
                      </a:r>
                    </a:p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but in fact he has a kind heart.</a:t>
                      </a:r>
                    </a:p>
                    <a:p>
                      <a:pPr>
                        <a:lnSpc>
                          <a:spcPts val="6000"/>
                        </a:lnSpc>
                      </a:pP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0757645"/>
                  </a:ext>
                </a:extLst>
              </a:tr>
              <a:tr h="2495550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47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28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Narrator</a:t>
                      </a:r>
                      <a:endParaRPr lang="zh-TW" sz="28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The cat and five mice make good friends and live together in the big house.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160815"/>
                  </a:ext>
                </a:extLst>
              </a:tr>
            </a:tbl>
          </a:graphicData>
        </a:graphic>
      </p:graphicFrame>
      <p:pic>
        <p:nvPicPr>
          <p:cNvPr id="3" name="46_Jane">
            <a:hlinkClick r:id="" action="ppaction://media"/>
            <a:extLst>
              <a:ext uri="{FF2B5EF4-FFF2-40B4-BE49-F238E27FC236}">
                <a16:creationId xmlns:a16="http://schemas.microsoft.com/office/drawing/2014/main" id="{7CECFE5B-5727-4B9F-908A-701C2D8905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8150" y="1508379"/>
            <a:ext cx="1203325" cy="1203325"/>
          </a:xfrm>
          <a:prstGeom prst="rect">
            <a:avLst/>
          </a:prstGeom>
        </p:spPr>
      </p:pic>
      <p:pic>
        <p:nvPicPr>
          <p:cNvPr id="4" name="47_Jane">
            <a:hlinkClick r:id="" action="ppaction://media"/>
            <a:extLst>
              <a:ext uri="{FF2B5EF4-FFF2-40B4-BE49-F238E27FC236}">
                <a16:creationId xmlns:a16="http://schemas.microsoft.com/office/drawing/2014/main" id="{FF20BBD6-4A27-48A1-8289-ED0C79C8093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35099" y="3867658"/>
            <a:ext cx="1203325" cy="120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419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2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7E78D550-70C3-4B55-8A69-05E678E6C6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2833853"/>
              </p:ext>
            </p:extLst>
          </p:nvPr>
        </p:nvGraphicFramePr>
        <p:xfrm>
          <a:off x="523875" y="581025"/>
          <a:ext cx="11096625" cy="3789839"/>
        </p:xfrm>
        <a:graphic>
          <a:graphicData uri="http://schemas.openxmlformats.org/drawingml/2006/table">
            <a:tbl>
              <a:tblPr firstRow="1" firstCol="1" bandRow="1"/>
              <a:tblGrid>
                <a:gridCol w="809625">
                  <a:extLst>
                    <a:ext uri="{9D8B030D-6E8A-4147-A177-3AD203B41FA5}">
                      <a16:colId xmlns:a16="http://schemas.microsoft.com/office/drawing/2014/main" val="871597600"/>
                    </a:ext>
                  </a:extLst>
                </a:gridCol>
                <a:gridCol w="1724025">
                  <a:extLst>
                    <a:ext uri="{9D8B030D-6E8A-4147-A177-3AD203B41FA5}">
                      <a16:colId xmlns:a16="http://schemas.microsoft.com/office/drawing/2014/main" val="1599151803"/>
                    </a:ext>
                  </a:extLst>
                </a:gridCol>
                <a:gridCol w="8562975">
                  <a:extLst>
                    <a:ext uri="{9D8B030D-6E8A-4147-A177-3AD203B41FA5}">
                      <a16:colId xmlns:a16="http://schemas.microsoft.com/office/drawing/2014/main" val="1367203230"/>
                    </a:ext>
                  </a:extLst>
                </a:gridCol>
              </a:tblGrid>
              <a:tr h="3789839"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  <a:cs typeface="Comic Sans MS" panose="030F0702030302020204" pitchFamily="66" charset="0"/>
                        </a:rPr>
                        <a:t>48</a:t>
                      </a:r>
                      <a:endParaRPr lang="zh-TW" sz="400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36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Chorus</a:t>
                      </a:r>
                      <a:endParaRPr lang="zh-TW" sz="36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This is the way we play together, play together, play together.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This is the way we play together, Happy every day!	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  <a:p>
                      <a:pPr>
                        <a:lnSpc>
                          <a:spcPts val="6000"/>
                        </a:lnSpc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(</a:t>
                      </a:r>
                      <a:r>
                        <a:rPr lang="en-US" sz="4000" dirty="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elody: The </a:t>
                      </a:r>
                      <a:r>
                        <a:rPr lang="en-US" sz="4000" dirty="0">
                          <a:effectLst/>
                          <a:latin typeface="Arial" panose="020B06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ulberry Bush.)</a:t>
                      </a:r>
                      <a:endParaRPr lang="zh-TW" sz="4000" dirty="0">
                        <a:effectLst/>
                        <a:latin typeface="Comic Sans MS" panose="030F0702030302020204" pitchFamily="66" charset="0"/>
                        <a:ea typeface="Comic Sans MS" panose="030F0702030302020204" pitchFamily="66" charset="0"/>
                        <a:cs typeface="Comic Sans MS" panose="030F0702030302020204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5306969"/>
                  </a:ext>
                </a:extLst>
              </a:tr>
            </a:tbl>
          </a:graphicData>
        </a:graphic>
      </p:graphicFrame>
      <p:sp>
        <p:nvSpPr>
          <p:cNvPr id="4" name="文字方塊 3">
            <a:extLst>
              <a:ext uri="{FF2B5EF4-FFF2-40B4-BE49-F238E27FC236}">
                <a16:creationId xmlns:a16="http://schemas.microsoft.com/office/drawing/2014/main" id="{077FD7B7-8969-4E58-932A-4C95C77B3CC8}"/>
              </a:ext>
            </a:extLst>
          </p:cNvPr>
          <p:cNvSpPr txBox="1"/>
          <p:nvPr/>
        </p:nvSpPr>
        <p:spPr>
          <a:xfrm>
            <a:off x="3276600" y="5197331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4000" dirty="0">
                <a:effectLst/>
                <a:latin typeface="Comic Sans MS" panose="030F0702030302020204" pitchFamily="66" charset="0"/>
                <a:ea typeface="新細明體" panose="02020500000000000000" pitchFamily="18" charset="-120"/>
                <a:cs typeface="Comic Sans MS" panose="030F0702030302020204" pitchFamily="66" charset="0"/>
              </a:rPr>
              <a:t>Thank you for listening!</a:t>
            </a:r>
            <a:endParaRPr lang="zh-TW" altLang="zh-TW" sz="4000" dirty="0">
              <a:effectLst/>
              <a:latin typeface="Comic Sans MS" panose="030F0702030302020204" pitchFamily="66" charset="0"/>
              <a:ea typeface="Comic Sans MS" panose="030F0702030302020204" pitchFamily="66" charset="0"/>
              <a:cs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8621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</TotalTime>
  <Words>793</Words>
  <Application>Microsoft Office PowerPoint</Application>
  <PresentationFormat>寬螢幕</PresentationFormat>
  <Paragraphs>180</Paragraphs>
  <Slides>17</Slides>
  <Notes>0</Notes>
  <HiddenSlides>0</HiddenSlides>
  <MMClips>16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Comic Sans MS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HSPS</dc:creator>
  <cp:lastModifiedBy>HSPS</cp:lastModifiedBy>
  <cp:revision>25</cp:revision>
  <dcterms:created xsi:type="dcterms:W3CDTF">2024-09-24T08:31:40Z</dcterms:created>
  <dcterms:modified xsi:type="dcterms:W3CDTF">2024-11-12T02:31:47Z</dcterms:modified>
</cp:coreProperties>
</file>